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90" r:id="rId17"/>
    <p:sldId id="289" r:id="rId18"/>
    <p:sldId id="273" r:id="rId19"/>
    <p:sldId id="274" r:id="rId20"/>
    <p:sldId id="275" r:id="rId21"/>
    <p:sldId id="988" r:id="rId22"/>
    <p:sldId id="276" r:id="rId23"/>
    <p:sldId id="277" r:id="rId24"/>
    <p:sldId id="278" r:id="rId25"/>
    <p:sldId id="291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820" r:id="rId36"/>
    <p:sldId id="987" r:id="rId37"/>
    <p:sldId id="288" r:id="rId38"/>
  </p:sldIdLst>
  <p:sldSz cx="9144000" cy="5143500" type="screen16x9"/>
  <p:notesSz cx="6858000" cy="9144000"/>
  <p:embeddedFontLst>
    <p:embeddedFont>
      <p:font typeface="Corbel" panose="020B0503020204020204" pitchFamily="34" charset="0"/>
      <p:regular r:id="rId40"/>
      <p:bold r:id="rId41"/>
      <p:italic r:id="rId42"/>
      <p:boldItalic r:id="rId43"/>
    </p:embeddedFont>
    <p:embeddedFont>
      <p:font typeface="Montserrat" panose="00000500000000000000" pitchFamily="2" charset="0"/>
      <p:regular r:id="rId44"/>
      <p:bold r:id="rId45"/>
      <p:italic r:id="rId46"/>
      <p:boldItalic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PT Sans Narrow" panose="020B0506020203020204" pitchFamily="34" charset="0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fbbd6f96bb_0_6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fbbd6f96b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254" y="685791"/>
            <a:ext cx="6100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fbbd6f96bb_0_6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fbbd6f96bb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254" y="685791"/>
            <a:ext cx="6100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fbbd6f96bb_0_7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2fbbd6f96b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a25e07f27_4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da25e07f27_4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da25e07f27_4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da25e07f27_4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fbbb49027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fbbb49027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fbbb49027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fbbb49027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9769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2462f5e10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2462f5e10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032098be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032098be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2462f5e10_0_2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52462f5e1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254" y="685791"/>
            <a:ext cx="6100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1fc51482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1fc51482e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2462f5e10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2462f5e10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20367a49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20367a49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2462f5e10_0_26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52462f5e10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254" y="685791"/>
            <a:ext cx="6100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2462f5e10_0_26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52462f5e10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2930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db295e96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db295e96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20367a49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20367a49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20367a49a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20367a49a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2462f5e10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2462f5e10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d947458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d947458d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1fc51482e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1fc51482e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fbbd6f96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fbbd6f96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1fc51482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1fc51482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20367a49a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20367a49a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da25e07f27_4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da25e07f27_4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d947458d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d947458d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fbbd6f96b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fbbd6f96b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fbbd6f96b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fbbd6f96b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fbbd6f96b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fbbd6f96b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fbbd6f96b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fbbd6f96b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2462f5e1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2462f5e1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032098be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032098be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004150" y="22089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137225" y="33072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572383" y="4856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4481975"/>
            <a:ext cx="9154500" cy="729000"/>
          </a:xfrm>
          <a:prstGeom prst="rect">
            <a:avLst/>
          </a:prstGeom>
          <a:solidFill>
            <a:srgbClr val="363636"/>
          </a:solidFill>
          <a:ln w="9525" cap="flat" cmpd="sng">
            <a:solidFill>
              <a:srgbClr val="3636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704675" y="3786726"/>
            <a:ext cx="2750100" cy="12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572383" y="4856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rgbClr val="F0E6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EE7913"/>
              </a:buClr>
              <a:buSzPts val="13000"/>
              <a:buNone/>
              <a:defRPr sz="13000">
                <a:solidFill>
                  <a:srgbClr val="EE791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572383" y="4856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572383" y="4856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56989" y="204928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56989" y="1203370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rgbClr val="F0E6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700" y="1195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572383" y="4856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7400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89D2E"/>
              </a:buClr>
              <a:buSzPts val="3000"/>
              <a:buNone/>
              <a:defRPr>
                <a:solidFill>
                  <a:srgbClr val="689D2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0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572383" y="4856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87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572383" y="4856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87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572383" y="4856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572383" y="4856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0E64A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572383" y="4856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EE79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" name="Google Shape;45;p1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572383" y="4856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rgbClr val="36363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4963500"/>
            <a:ext cx="9144000" cy="180000"/>
          </a:xfrm>
          <a:prstGeom prst="rect">
            <a:avLst/>
          </a:prstGeom>
          <a:gradFill>
            <a:gsLst>
              <a:gs pos="0">
                <a:srgbClr val="F1903B"/>
              </a:gs>
              <a:gs pos="100000">
                <a:srgbClr val="EE791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/>
          <p:nvPr/>
        </p:nvSpPr>
        <p:spPr>
          <a:xfrm>
            <a:off x="7456900" y="4907250"/>
            <a:ext cx="1687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qgis.org</a:t>
            </a:r>
            <a:endParaRPr sz="7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10800000">
            <a:off x="-376350" y="4641662"/>
            <a:ext cx="1102625" cy="5018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876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0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Char char="●"/>
              <a:defRPr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■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■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Open Sans"/>
              <a:buChar char="■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1" name="Google Shape;11;p1" descr="qgis-logo.png"/>
          <p:cNvPicPr preferRelativeResize="0"/>
          <p:nvPr/>
        </p:nvPicPr>
        <p:blipFill rotWithShape="1">
          <a:blip r:embed="rId16">
            <a:alphaModFix/>
          </a:blip>
          <a:srcRect l="13095" t="24637" r="61575" b="24637"/>
          <a:stretch/>
        </p:blipFill>
        <p:spPr>
          <a:xfrm>
            <a:off x="8265900" y="91575"/>
            <a:ext cx="720376" cy="6904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10">
          <p15:clr>
            <a:srgbClr val="EA4335"/>
          </p15:clr>
        </p15:guide>
        <p15:guide id="2" orient="horz" pos="20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est.qgis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qgis.org/project/visual-changelogs/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qgis/QGIS-Enhancement-Proposals/issue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qgis/qgis/issue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nyalldawson.net/2016/08/how-to-effectively-get-things-changed-in-qgis-a-follow-up/" TargetMode="External"/><Relationship Id="rId4" Type="http://schemas.openxmlformats.org/officeDocument/2006/relationships/hyperlink" Target="https://nyalldawson.net/2016/08/how-to-effectively-get-things-changed-in-qgis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qgis.org/resources/support/commercial-support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gis.org/en/site/getinvolved/mailinglists.html" TargetMode="Externa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ww.youtube.com/playlist?list=PLi1f0_iZ5PCHlqkzW_Fc9k35lTSHpJ3Ya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fosstodon.org/@qgi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QGIS-298112000235096/" TargetMode="External"/><Relationship Id="rId5" Type="http://schemas.openxmlformats.org/officeDocument/2006/relationships/hyperlink" Target="https://t.me/joinchat/Aq2V5RPoxYYhXqUPoxRWPQ" TargetMode="External"/><Relationship Id="rId4" Type="http://schemas.openxmlformats.org/officeDocument/2006/relationships/hyperlink" Target="https://github.com/qgi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rends.google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rends.google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nalytics.qgis.or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xfrm>
            <a:off x="1004150" y="22089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/>
              <a:t>Behind the scenes of QGIS.ORG</a:t>
            </a:r>
            <a:endParaRPr sz="5000"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2137225" y="33072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brief story of passion, challenges &amp; opportunities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7400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Budget – Income</a:t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0463" y="875251"/>
            <a:ext cx="6743076" cy="405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 rotWithShape="1">
          <a:blip r:embed="rId4">
            <a:alphaModFix/>
          </a:blip>
          <a:srcRect b="58202"/>
          <a:stretch/>
        </p:blipFill>
        <p:spPr>
          <a:xfrm>
            <a:off x="6457025" y="2544350"/>
            <a:ext cx="2628251" cy="139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250" y="858626"/>
            <a:ext cx="6689500" cy="40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7"/>
          <p:cNvSpPr/>
          <p:nvPr/>
        </p:nvSpPr>
        <p:spPr>
          <a:xfrm>
            <a:off x="276125" y="2974925"/>
            <a:ext cx="972000" cy="471900"/>
          </a:xfrm>
          <a:prstGeom prst="homePlate">
            <a:avLst>
              <a:gd name="adj" fmla="val 50000"/>
            </a:avLst>
          </a:prstGeom>
          <a:solidFill>
            <a:srgbClr val="DE73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Open Sans"/>
                <a:ea typeface="Open Sans"/>
                <a:cs typeface="Open Sans"/>
                <a:sym typeface="Open Sans"/>
              </a:rPr>
              <a:t>Professional documentation writer (Selma) added in 2023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p27"/>
          <p:cNvSpPr/>
          <p:nvPr/>
        </p:nvSpPr>
        <p:spPr>
          <a:xfrm>
            <a:off x="276125" y="1765700"/>
            <a:ext cx="972000" cy="337800"/>
          </a:xfrm>
          <a:prstGeom prst="homePlate">
            <a:avLst>
              <a:gd name="adj" fmla="val 50000"/>
            </a:avLst>
          </a:prstGeom>
          <a:solidFill>
            <a:srgbClr val="454B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New website work commissioned</a:t>
            </a:r>
            <a:endParaRPr sz="7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" name="Google Shape;189;p27"/>
          <p:cNvSpPr/>
          <p:nvPr/>
        </p:nvSpPr>
        <p:spPr>
          <a:xfrm>
            <a:off x="276125" y="1396125"/>
            <a:ext cx="972000" cy="337800"/>
          </a:xfrm>
          <a:prstGeom prst="homePlate">
            <a:avLst>
              <a:gd name="adj" fmla="val 50000"/>
            </a:avLst>
          </a:prstGeom>
          <a:solidFill>
            <a:srgbClr val="3B66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Fullstack dev (Lova)  added in 2023</a:t>
            </a:r>
            <a:endParaRPr sz="7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7400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Budget – Expenses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638521"/>
            <a:ext cx="4620750" cy="91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8"/>
          <p:cNvSpPr txBox="1">
            <a:spLocks noGrp="1"/>
          </p:cNvSpPr>
          <p:nvPr>
            <p:ph type="body" idx="4294967295"/>
          </p:nvPr>
        </p:nvSpPr>
        <p:spPr>
          <a:xfrm>
            <a:off x="311700" y="1266325"/>
            <a:ext cx="4942800" cy="11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Crowdfunding 2023</a:t>
            </a:r>
            <a:endParaRPr>
              <a:solidFill>
                <a:srgbClr val="000000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42 new sustaining members</a:t>
            </a:r>
            <a:br>
              <a:rPr lang="en-GB">
                <a:solidFill>
                  <a:srgbClr val="000000"/>
                </a:solidFill>
              </a:rPr>
            </a:br>
            <a:r>
              <a:rPr lang="en-GB">
                <a:solidFill>
                  <a:srgbClr val="000000"/>
                </a:solidFill>
              </a:rPr>
              <a:t>(incl. 2 universities on medium level)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97" name="Google Shape;197;p28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7400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Budget</a:t>
            </a:r>
            <a:endParaRPr/>
          </a:p>
        </p:txBody>
      </p:sp>
      <p:pic>
        <p:nvPicPr>
          <p:cNvPr id="198" name="Google Shape;19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5275" y="1062125"/>
            <a:ext cx="3417987" cy="376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white sign with green and orange letters&#10;&#10;Description automatically generated">
            <a:extLst>
              <a:ext uri="{FF2B5EF4-FFF2-40B4-BE49-F238E27FC236}">
                <a16:creationId xmlns:a16="http://schemas.microsoft.com/office/drawing/2014/main" id="{0863AC35-1B06-3B71-C646-EFC06B194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722" y="800147"/>
            <a:ext cx="4029578" cy="4029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Sustain us</a:t>
            </a:r>
            <a:endParaRPr/>
          </a:p>
        </p:txBody>
      </p:sp>
      <p:sp>
        <p:nvSpPr>
          <p:cNvPr id="204" name="Google Shape;204;p2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0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Sustaining membership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27,000+ € / Year Flagship Member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e.g. for companies larger than 100 employees, federal governmental organizations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9,000+ € / Year Large Member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e.g. for larger cities, provinces or companies up to 100 employees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3,000+ € / Year Medium Member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e.g. for universities, medium size cities or companies up to 50 employees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500+ € / Year Small Member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e.g. for smaller cities or companies up to 10 employees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500" i="1">
                <a:solidFill>
                  <a:srgbClr val="F3EA69"/>
                </a:solidFill>
              </a:rPr>
              <a:t>Your funds have a huge multiplier effect, putting QGIS into the hands of people </a:t>
            </a:r>
            <a:br>
              <a:rPr lang="en-GB" sz="1500" i="1">
                <a:solidFill>
                  <a:srgbClr val="F3EA69"/>
                </a:solidFill>
              </a:rPr>
            </a:br>
            <a:r>
              <a:rPr lang="en-GB" sz="1500" i="1">
                <a:solidFill>
                  <a:srgbClr val="F3EA69"/>
                </a:solidFill>
              </a:rPr>
              <a:t>in the developing world who could never afford an proprietary GIS license</a:t>
            </a:r>
            <a:endParaRPr sz="1500" i="1">
              <a:solidFill>
                <a:srgbClr val="F3EA6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Sustain us</a:t>
            </a:r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0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Donations</a:t>
            </a:r>
            <a:endParaRPr sz="18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Any amounts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Tax-deductible in some countries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Workforce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Commit employees work-time for maintenance (PR, Bug fixes, documentation, translation, …)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Gift developer time to the project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 Website</a:t>
            </a:r>
            <a:endParaRPr/>
          </a:p>
        </p:txBody>
      </p:sp>
      <p:sp>
        <p:nvSpPr>
          <p:cNvPr id="216" name="Google Shape;216;p3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5357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In-house development started at FOSS4G 2022 Florence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Professional development by Kontur.io from 2023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Launched in July 2024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i="1">
                <a:solidFill>
                  <a:srgbClr val="F3EA69"/>
                </a:solidFill>
              </a:rPr>
              <a:t>Harmonization of other sites </a:t>
            </a:r>
            <a:br>
              <a:rPr lang="en-GB" i="1">
                <a:solidFill>
                  <a:srgbClr val="F3EA69"/>
                </a:solidFill>
              </a:rPr>
            </a:br>
            <a:r>
              <a:rPr lang="en-GB" i="1">
                <a:solidFill>
                  <a:srgbClr val="F3EA69"/>
                </a:solidFill>
              </a:rPr>
              <a:t>is still ongoing</a:t>
            </a:r>
            <a:endParaRPr i="1">
              <a:solidFill>
                <a:srgbClr val="F3EA69"/>
              </a:solidFill>
            </a:endParaRPr>
          </a:p>
        </p:txBody>
      </p:sp>
      <p:pic>
        <p:nvPicPr>
          <p:cNvPr id="217" name="Google Shape;21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8875" y="953550"/>
            <a:ext cx="3814875" cy="38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Certification</a:t>
            </a:r>
            <a:endParaRPr dirty="0"/>
          </a:p>
        </p:txBody>
      </p:sp>
      <p:sp>
        <p:nvSpPr>
          <p:cNvPr id="216" name="Google Shape;216;p3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5357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Organisations</a:t>
            </a:r>
            <a:r>
              <a:rPr lang="en-US" dirty="0"/>
              <a:t> that</a:t>
            </a:r>
          </a:p>
          <a:p>
            <a:pPr lvl="1"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Contribute to QGIS</a:t>
            </a:r>
          </a:p>
          <a:p>
            <a:pPr lvl="1"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Have high quality materials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B51FB2-F669-5D4C-23E4-775330B4A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781" y="861060"/>
            <a:ext cx="4500817" cy="3970019"/>
          </a:xfrm>
          <a:prstGeom prst="rect">
            <a:avLst/>
          </a:prstGeom>
        </p:spPr>
      </p:pic>
      <p:pic>
        <p:nvPicPr>
          <p:cNvPr id="5" name="Picture 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2552BAE3-E2D3-A8F2-9BCC-0AD5A2C77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82" y="2571750"/>
            <a:ext cx="3254828" cy="10928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002279-9C6F-3961-8DA0-004F2DBC48D5}"/>
              </a:ext>
            </a:extLst>
          </p:cNvPr>
          <p:cNvSpPr/>
          <p:nvPr/>
        </p:nvSpPr>
        <p:spPr>
          <a:xfrm>
            <a:off x="637775" y="3595301"/>
            <a:ext cx="2912249" cy="1038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04700F32-F65C-A8AE-B606-DC5CA1A8E3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636" y="3664612"/>
            <a:ext cx="2496526" cy="8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05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A9E47F-39C5-F32A-80D7-C419E55DD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-18396"/>
            <a:ext cx="7289222" cy="516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4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7400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Infrastructure Management</a:t>
            </a:r>
            <a:endParaRPr/>
          </a:p>
        </p:txBody>
      </p:sp>
      <p:pic>
        <p:nvPicPr>
          <p:cNvPr id="223" name="Google Shape;2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5172" y="1909676"/>
            <a:ext cx="1832329" cy="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5747" y="895327"/>
            <a:ext cx="2025402" cy="11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8375" y="1234750"/>
            <a:ext cx="1704349" cy="852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025" y="1167925"/>
            <a:ext cx="1502375" cy="82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7800" y="3014126"/>
            <a:ext cx="2417676" cy="56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943429" y="2681950"/>
            <a:ext cx="1749335" cy="93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20276" y="3850700"/>
            <a:ext cx="1317675" cy="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30275" y="4021725"/>
            <a:ext cx="1970925" cy="52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35462" y="2387923"/>
            <a:ext cx="1314614" cy="45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03250" y="2634125"/>
            <a:ext cx="1317675" cy="103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456625" y="1543400"/>
            <a:ext cx="1392525" cy="11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543375" y="3037197"/>
            <a:ext cx="1749350" cy="45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7800" y="2303161"/>
            <a:ext cx="1392524" cy="40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807400" y="3802475"/>
            <a:ext cx="1749350" cy="8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118175" y="895333"/>
            <a:ext cx="1317673" cy="82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08175" y="3744650"/>
            <a:ext cx="696075" cy="69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923675" y="3037200"/>
            <a:ext cx="2483626" cy="12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Infrastructure Management</a:t>
            </a:r>
            <a:endParaRPr/>
          </a:p>
        </p:txBody>
      </p:sp>
      <p:sp>
        <p:nvSpPr>
          <p:cNvPr id="245" name="Google Shape;245;p33"/>
          <p:cNvSpPr txBox="1"/>
          <p:nvPr/>
        </p:nvSpPr>
        <p:spPr>
          <a:xfrm>
            <a:off x="345800" y="1104600"/>
            <a:ext cx="5601600" cy="14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Physical servers at Hetzner (Germany):</a:t>
            </a:r>
            <a:endParaRPr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-GB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Dedicated servers for: plugins, feed, headscale, qgis.org, nagios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-GB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Building documentation &amp; debian packages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-GB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Dedicated machine for running tests (</a:t>
            </a:r>
            <a:r>
              <a:rPr lang="en-GB" u="sng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http://test.qgis.org/</a:t>
            </a:r>
            <a:r>
              <a:rPr lang="en-GB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-GB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Backup box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Additional servers at: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Kartoza: Projecta (changelogs, sponsors, training certificates)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Norbit: Windows builds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</a:pPr>
            <a:r>
              <a:rPr lang="en-GB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Apple machines for builds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solidFill>
                  <a:srgbClr val="F3EA69"/>
                </a:solidFill>
                <a:latin typeface="Open Sans"/>
                <a:ea typeface="Open Sans"/>
                <a:cs typeface="Open Sans"/>
                <a:sym typeface="Open Sans"/>
              </a:rPr>
              <a:t>We are in a process of redeploying almost all services on machines which are clearly documented, monitored, locked down for better security etc.</a:t>
            </a:r>
            <a:endParaRPr sz="1600" i="1">
              <a:solidFill>
                <a:srgbClr val="F3EA6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" name="Google Shape;246;p33"/>
          <p:cNvSpPr txBox="1"/>
          <p:nvPr/>
        </p:nvSpPr>
        <p:spPr>
          <a:xfrm>
            <a:off x="1142750" y="6049625"/>
            <a:ext cx="7561500" cy="2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63636"/>
                </a:solidFill>
                <a:latin typeface="Open Sans"/>
                <a:ea typeface="Open Sans"/>
                <a:cs typeface="Open Sans"/>
                <a:sym typeface="Open Sans"/>
              </a:rPr>
              <a:t>External Services we use:</a:t>
            </a:r>
            <a:endParaRPr>
              <a:solidFill>
                <a:srgbClr val="36363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200"/>
              <a:buFont typeface="Open Sans"/>
              <a:buChar char="-"/>
            </a:pPr>
            <a:r>
              <a:rPr lang="en-GB" sz="1200">
                <a:solidFill>
                  <a:srgbClr val="363636"/>
                </a:solidFill>
                <a:latin typeface="Open Sans"/>
                <a:ea typeface="Open Sans"/>
                <a:cs typeface="Open Sans"/>
                <a:sym typeface="Open Sans"/>
              </a:rPr>
              <a:t>Cloudflare for CDN and DNS</a:t>
            </a:r>
            <a:endParaRPr sz="1200">
              <a:solidFill>
                <a:srgbClr val="36363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200"/>
              <a:buFont typeface="Open Sans"/>
              <a:buChar char="-"/>
            </a:pPr>
            <a:r>
              <a:rPr lang="en-GB" sz="1200">
                <a:solidFill>
                  <a:srgbClr val="363636"/>
                </a:solidFill>
                <a:latin typeface="Open Sans"/>
                <a:ea typeface="Open Sans"/>
                <a:cs typeface="Open Sans"/>
                <a:sym typeface="Open Sans"/>
              </a:rPr>
              <a:t>Github for versioning</a:t>
            </a:r>
            <a:endParaRPr sz="1200">
              <a:solidFill>
                <a:srgbClr val="36363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200"/>
              <a:buFont typeface="Open Sans"/>
              <a:buChar char="-"/>
            </a:pPr>
            <a:r>
              <a:rPr lang="en-GB" sz="1200">
                <a:solidFill>
                  <a:srgbClr val="363636"/>
                </a:solidFill>
                <a:latin typeface="Open Sans"/>
                <a:ea typeface="Open Sans"/>
                <a:cs typeface="Open Sans"/>
                <a:sym typeface="Open Sans"/>
              </a:rPr>
              <a:t>Github for issue tracking (documentation and website)</a:t>
            </a:r>
            <a:endParaRPr sz="1200">
              <a:solidFill>
                <a:srgbClr val="36363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200"/>
              <a:buFont typeface="Open Sans"/>
              <a:buChar char="-"/>
            </a:pPr>
            <a:r>
              <a:rPr lang="en-GB" sz="1200">
                <a:solidFill>
                  <a:srgbClr val="363636"/>
                </a:solidFill>
                <a:latin typeface="Open Sans"/>
                <a:ea typeface="Open Sans"/>
                <a:cs typeface="Open Sans"/>
                <a:sym typeface="Open Sans"/>
              </a:rPr>
              <a:t>Github and Travis CI (continuous integration)</a:t>
            </a:r>
            <a:endParaRPr sz="1200">
              <a:solidFill>
                <a:srgbClr val="36363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200"/>
              <a:buFont typeface="Open Sans"/>
              <a:buChar char="-"/>
            </a:pPr>
            <a:r>
              <a:rPr lang="en-GB" sz="1200">
                <a:solidFill>
                  <a:srgbClr val="363636"/>
                </a:solidFill>
                <a:latin typeface="Open Sans"/>
                <a:ea typeface="Open Sans"/>
                <a:cs typeface="Open Sans"/>
                <a:sym typeface="Open Sans"/>
              </a:rPr>
              <a:t>Docker: plugins.qgis.org, documentation, website, stripe</a:t>
            </a:r>
            <a:endParaRPr sz="1200">
              <a:solidFill>
                <a:srgbClr val="36363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200"/>
              <a:buFont typeface="Open Sans"/>
              <a:buChar char="-"/>
            </a:pPr>
            <a:r>
              <a:rPr lang="en-GB" sz="1200">
                <a:solidFill>
                  <a:srgbClr val="363636"/>
                </a:solidFill>
                <a:latin typeface="Open Sans"/>
                <a:ea typeface="Open Sans"/>
                <a:cs typeface="Open Sans"/>
                <a:sym typeface="Open Sans"/>
              </a:rPr>
              <a:t>Jitsi for video conferencing (PSC meetings)</a:t>
            </a:r>
            <a:endParaRPr sz="1200">
              <a:solidFill>
                <a:srgbClr val="36363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200"/>
              <a:buFont typeface="Open Sans"/>
              <a:buChar char="-"/>
            </a:pPr>
            <a:r>
              <a:rPr lang="en-GB" sz="1200">
                <a:solidFill>
                  <a:srgbClr val="363636"/>
                </a:solidFill>
                <a:latin typeface="Open Sans"/>
                <a:ea typeface="Open Sans"/>
                <a:cs typeface="Open Sans"/>
                <a:sym typeface="Open Sans"/>
              </a:rPr>
              <a:t>Google Docs for exchanging data and collaboratively editing of documents</a:t>
            </a:r>
            <a:endParaRPr sz="1200">
              <a:solidFill>
                <a:srgbClr val="36363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200"/>
              <a:buFont typeface="Open Sans"/>
              <a:buChar char="-"/>
            </a:pPr>
            <a:r>
              <a:rPr lang="en-GB" sz="1200">
                <a:solidFill>
                  <a:srgbClr val="363636"/>
                </a:solidFill>
                <a:latin typeface="Open Sans"/>
                <a:ea typeface="Open Sans"/>
                <a:cs typeface="Open Sans"/>
                <a:sym typeface="Open Sans"/>
              </a:rPr>
              <a:t>Fosstodon, Wordpress (Blogs), StackExchange</a:t>
            </a:r>
            <a:endParaRPr sz="1200">
              <a:solidFill>
                <a:srgbClr val="36363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200"/>
              <a:buFont typeface="Open Sans"/>
              <a:buChar char="-"/>
            </a:pPr>
            <a:r>
              <a:rPr lang="en-GB" sz="1200">
                <a:solidFill>
                  <a:srgbClr val="363636"/>
                </a:solidFill>
                <a:latin typeface="Open Sans"/>
                <a:ea typeface="Open Sans"/>
                <a:cs typeface="Open Sans"/>
                <a:sym typeface="Open Sans"/>
              </a:rPr>
              <a:t>Stripe and PayPal for donations and credit card payments for sponsorships</a:t>
            </a:r>
            <a:endParaRPr sz="1200">
              <a:solidFill>
                <a:srgbClr val="36363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7" name="Google Shape;24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7958" y="932101"/>
            <a:ext cx="2365600" cy="4211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QGIS started 2002 as a Postgis viewer and today it is ...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832300" cy="36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… the most popular Open Source Desktop GIS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... the second most popular GIS after ESRI ArcGIS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… Partially translated in 88 languages (18 more than 75%)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… available for Linux, Windows, MacOS and apps for Android, Windows and iOS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… released every 4 months with LTR releases every year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… an amazing cartography toolkit with Atlas and report generation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… a powerful analysis and model builder platform with Processing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… a mobile data collection solution (QField, Mergin Maps, Roam)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… a platform for developers to build custom solutions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… an OGC server with ease of use for styling, labeling and printing data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… comes with several web clients: QWC 2, LizMap, GISQUICK and more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QGIS Release Management</a:t>
            </a:r>
            <a:endParaRPr/>
          </a:p>
        </p:txBody>
      </p:sp>
      <p:sp>
        <p:nvSpPr>
          <p:cNvPr id="253" name="Google Shape;253;p34"/>
          <p:cNvSpPr txBox="1">
            <a:spLocks noGrp="1"/>
          </p:cNvSpPr>
          <p:nvPr>
            <p:ph type="body" idx="1"/>
          </p:nvPr>
        </p:nvSpPr>
        <p:spPr>
          <a:xfrm>
            <a:off x="311700" y="1122875"/>
            <a:ext cx="4626900" cy="36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Time-based schedule (roadmap):</a:t>
            </a:r>
            <a:endParaRPr sz="13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300"/>
              <a:t>A new release will happen every four months. In the first three months, new development is taking place. In the last month before a release, a feature freeze is invoked and the final month is used for testing, bug fixing, translation and release preparations. </a:t>
            </a:r>
            <a:endParaRPr sz="1300"/>
          </a:p>
          <a:p>
            <a:pPr marL="360000" lvl="0" indent="-311150" algn="l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Char char="●"/>
            </a:pPr>
            <a:r>
              <a:rPr lang="en-GB" sz="1300"/>
              <a:t>Even versions (2.18, 3.2 etc) are release versions.</a:t>
            </a:r>
            <a:endParaRPr sz="1300"/>
          </a:p>
          <a:p>
            <a:pPr marL="3600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Open Sans"/>
              <a:buChar char="●"/>
            </a:pPr>
            <a:r>
              <a:rPr lang="en-GB" sz="1300"/>
              <a:t>Odd versions (2.99, 3.1 etc) are development versions.</a:t>
            </a:r>
            <a:endParaRPr sz="13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3EA69"/>
                </a:solidFill>
              </a:rPr>
              <a:t>Every third release (starting with 2.8) is a long-term release (LTR) that is maintained until the next long-term release occurs.</a:t>
            </a:r>
            <a:endParaRPr sz="1300">
              <a:solidFill>
                <a:srgbClr val="F3EA6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 sz="1900"/>
          </a:p>
        </p:txBody>
      </p:sp>
      <p:pic>
        <p:nvPicPr>
          <p:cNvPr id="254" name="Google Shape;25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1000" y="1176225"/>
            <a:ext cx="3900600" cy="354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6F514D-2E98-9C6D-F176-FD4EEFDAB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55325"/>
            <a:ext cx="7887600" cy="8685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Visual Changelogs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95669-505E-413B-A37B-C224F91ED69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11700" y="1214325"/>
            <a:ext cx="3753300" cy="3264408"/>
          </a:xfrm>
        </p:spPr>
        <p:txBody>
          <a:bodyPr anchor="t">
            <a:normAutofit/>
          </a:bodyPr>
          <a:lstStyle/>
          <a:p>
            <a:pPr marL="114297" indent="0"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b="0" i="0" u="none" strike="noStrike" cap="none" dirty="0">
                <a:hlinkClick r:id="rId2"/>
              </a:rPr>
              <a:t>https://qgis.org/project/visual-changelogs/</a:t>
            </a:r>
            <a:endParaRPr lang="en-US" b="0" i="0" u="none" strike="noStrike" cap="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67A868-3E9C-73D1-6FEB-CB796ADE5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127" y="1214325"/>
            <a:ext cx="3699046" cy="3264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71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613" y="962400"/>
            <a:ext cx="4102537" cy="400555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5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QGIS Organization</a:t>
            </a:r>
            <a:endParaRPr/>
          </a:p>
        </p:txBody>
      </p:sp>
      <p:sp>
        <p:nvSpPr>
          <p:cNvPr id="261" name="Google Shape;261;p3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193400" cy="3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QGIS community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PSC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Board (subset of PSC)</a:t>
            </a:r>
            <a:br>
              <a:rPr lang="en-GB"/>
            </a:br>
            <a:r>
              <a:rPr lang="en-GB"/>
              <a:t>= legal representation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Project working groups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Voting members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User group voting members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Community voting members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OSGEO voting member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6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Voting members</a:t>
            </a:r>
            <a:endParaRPr/>
          </a:p>
        </p:txBody>
      </p:sp>
      <p:sp>
        <p:nvSpPr>
          <p:cNvPr id="267" name="Google Shape;267;p3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265100" cy="3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-GB"/>
              <a:t>Elect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QGIS PSC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QGIS Board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QGIS Chair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Financial Auditors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Decide on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QGIS grant proposals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Any other matters that need community decisions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Approve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Yearly report of chair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Financial report of past year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Budget of upcoming year</a:t>
            </a:r>
            <a:endParaRPr/>
          </a:p>
        </p:txBody>
      </p:sp>
      <p:pic>
        <p:nvPicPr>
          <p:cNvPr id="268" name="Google Shape;2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613" y="962400"/>
            <a:ext cx="4102537" cy="4005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4205" y="1152425"/>
            <a:ext cx="1265720" cy="114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7"/>
          <p:cNvPicPr preferRelativeResize="0"/>
          <p:nvPr/>
        </p:nvPicPr>
        <p:blipFill rotWithShape="1">
          <a:blip r:embed="rId4">
            <a:alphaModFix/>
          </a:blip>
          <a:srcRect l="8322" r="19992"/>
          <a:stretch/>
        </p:blipFill>
        <p:spPr>
          <a:xfrm>
            <a:off x="5175350" y="1152425"/>
            <a:ext cx="1159102" cy="114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4638" y="2992423"/>
            <a:ext cx="1149825" cy="114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23598" y="1142436"/>
            <a:ext cx="1124036" cy="114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/>
          <p:cNvSpPr txBox="1"/>
          <p:nvPr/>
        </p:nvSpPr>
        <p:spPr>
          <a:xfrm>
            <a:off x="397165" y="2302080"/>
            <a:ext cx="22404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Marco Bernasocchi (Chair)</a:t>
            </a:r>
            <a:endParaRPr sz="15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7"/>
          <p:cNvSpPr txBox="1"/>
          <p:nvPr/>
        </p:nvSpPr>
        <p:spPr>
          <a:xfrm>
            <a:off x="2983450" y="2302080"/>
            <a:ext cx="13875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Anita Gr</a:t>
            </a:r>
            <a:r>
              <a:rPr lang="en-GB" sz="1500">
                <a:solidFill>
                  <a:srgbClr val="FFFFFF"/>
                </a:solidFill>
              </a:rPr>
              <a:t>a</a:t>
            </a:r>
            <a:r>
              <a:rPr lang="en-GB" sz="15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 </a:t>
            </a:r>
            <a:endParaRPr sz="15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</a:rPr>
              <a:t>(Vice-chair)</a:t>
            </a:r>
            <a:endParaRPr sz="15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7"/>
          <p:cNvSpPr txBox="1"/>
          <p:nvPr/>
        </p:nvSpPr>
        <p:spPr>
          <a:xfrm>
            <a:off x="279111" y="4144535"/>
            <a:ext cx="22404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</a:rPr>
              <a:t>Régis Hauburg</a:t>
            </a:r>
            <a:endParaRPr sz="15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7"/>
          <p:cNvSpPr txBox="1"/>
          <p:nvPr/>
        </p:nvSpPr>
        <p:spPr>
          <a:xfrm>
            <a:off x="6704450" y="2302075"/>
            <a:ext cx="21624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Gary Sherman</a:t>
            </a:r>
            <a:endParaRPr sz="15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</a:rPr>
              <a:t>(Project founder &amp; honorary member)</a:t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281" name="Google Shape;281;p37"/>
          <p:cNvSpPr txBox="1"/>
          <p:nvPr/>
        </p:nvSpPr>
        <p:spPr>
          <a:xfrm>
            <a:off x="4660727" y="2302080"/>
            <a:ext cx="22404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Andreas Neumann</a:t>
            </a:r>
            <a:endParaRPr sz="15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</a:rPr>
              <a:t>(Treasurer)</a:t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282" name="Google Shape;282;p37"/>
          <p:cNvSpPr txBox="1"/>
          <p:nvPr/>
        </p:nvSpPr>
        <p:spPr>
          <a:xfrm>
            <a:off x="4616769" y="4144535"/>
            <a:ext cx="22404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Jürgen Fischer</a:t>
            </a:r>
            <a:endParaRPr sz="15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89595">
            <a:off x="4259515" y="1514750"/>
            <a:ext cx="219374" cy="14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70399">
            <a:off x="6199397" y="1236550"/>
            <a:ext cx="220597" cy="22059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7"/>
          <p:cNvSpPr txBox="1"/>
          <p:nvPr/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EF6C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6" name="Google Shape;286;p37"/>
          <p:cNvSpPr txBox="1"/>
          <p:nvPr/>
        </p:nvSpPr>
        <p:spPr>
          <a:xfrm>
            <a:off x="6920101" y="4144535"/>
            <a:ext cx="17310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</a:rPr>
              <a:t>Tim Sutton</a:t>
            </a:r>
            <a:endParaRPr sz="1500">
              <a:solidFill>
                <a:srgbClr val="FFFFFF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</a:rPr>
              <a:t>(honorary)</a:t>
            </a:r>
            <a:endParaRPr sz="1500">
              <a:solidFill>
                <a:srgbClr val="FFFFFF"/>
              </a:solidFill>
            </a:endParaRPr>
          </a:p>
        </p:txBody>
      </p:sp>
      <p:pic>
        <p:nvPicPr>
          <p:cNvPr id="287" name="Google Shape;287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442467">
            <a:off x="7073638" y="3406300"/>
            <a:ext cx="293974" cy="19598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7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PSC &amp; Honorary PSC Members</a:t>
            </a:r>
            <a:endParaRPr/>
          </a:p>
        </p:txBody>
      </p:sp>
      <p:pic>
        <p:nvPicPr>
          <p:cNvPr id="289" name="Google Shape;289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4138" y="1142437"/>
            <a:ext cx="1149875" cy="114987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7"/>
          <p:cNvSpPr txBox="1"/>
          <p:nvPr/>
        </p:nvSpPr>
        <p:spPr>
          <a:xfrm>
            <a:off x="2727112" y="4144535"/>
            <a:ext cx="18147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</a:rPr>
              <a:t>Alessandro Pasotti </a:t>
            </a:r>
            <a:endParaRPr sz="15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88604">
            <a:off x="1932831" y="1488323"/>
            <a:ext cx="220598" cy="22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04425" y="2997100"/>
            <a:ext cx="1265725" cy="114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388203">
            <a:off x="2849311" y="3046416"/>
            <a:ext cx="232594" cy="154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79350" y="2997102"/>
            <a:ext cx="1149849" cy="114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930549">
            <a:off x="688124" y="3267126"/>
            <a:ext cx="311025" cy="20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199588" y="2992425"/>
            <a:ext cx="1149850" cy="1159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1174801">
            <a:off x="6267223" y="3083723"/>
            <a:ext cx="257079" cy="154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209875" y="1147679"/>
            <a:ext cx="1149850" cy="114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707997">
            <a:off x="7033452" y="1658437"/>
            <a:ext cx="286214" cy="150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7"/>
          <p:cNvSpPr txBox="1"/>
          <p:nvPr/>
        </p:nvSpPr>
        <p:spPr>
          <a:xfrm>
            <a:off x="279111" y="2323050"/>
            <a:ext cx="22404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Martin </a:t>
            </a:r>
            <a:r>
              <a:rPr lang="en-GB" sz="1500" b="0" strike="noStrik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Dobias</a:t>
            </a:r>
            <a:endParaRPr sz="15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7"/>
          <p:cNvSpPr txBox="1"/>
          <p:nvPr/>
        </p:nvSpPr>
        <p:spPr>
          <a:xfrm>
            <a:off x="2196291" y="2311160"/>
            <a:ext cx="13875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Victor </a:t>
            </a:r>
            <a:r>
              <a:rPr lang="en-US" sz="1500" b="0" strike="noStrik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Olaya</a:t>
            </a:r>
            <a:endParaRPr sz="15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7"/>
          <p:cNvSpPr txBox="1"/>
          <p:nvPr/>
        </p:nvSpPr>
        <p:spPr>
          <a:xfrm>
            <a:off x="279111" y="4144535"/>
            <a:ext cx="22404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rgbClr val="FFFFFF"/>
                </a:solidFill>
              </a:rPr>
              <a:t>Nyall Dawson</a:t>
            </a:r>
            <a:endParaRPr sz="15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7"/>
          <p:cNvSpPr txBox="1"/>
          <p:nvPr/>
        </p:nvSpPr>
        <p:spPr>
          <a:xfrm>
            <a:off x="7015535" y="2323050"/>
            <a:ext cx="21624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Matthias Kuhn</a:t>
            </a:r>
            <a:endParaRPr sz="1500" dirty="0">
              <a:solidFill>
                <a:srgbClr val="FFFFFF"/>
              </a:solidFill>
            </a:endParaRPr>
          </a:p>
        </p:txBody>
      </p:sp>
      <p:sp>
        <p:nvSpPr>
          <p:cNvPr id="281" name="Google Shape;281;p37"/>
          <p:cNvSpPr txBox="1"/>
          <p:nvPr/>
        </p:nvSpPr>
        <p:spPr>
          <a:xfrm>
            <a:off x="3341752" y="2317086"/>
            <a:ext cx="22404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Amy </a:t>
            </a:r>
            <a:r>
              <a:rPr lang="en-US" sz="1500" b="0" strike="noStrik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Burness</a:t>
            </a:r>
            <a:endParaRPr sz="1500" dirty="0">
              <a:solidFill>
                <a:srgbClr val="FFFFFF"/>
              </a:solidFill>
            </a:endParaRPr>
          </a:p>
        </p:txBody>
      </p:sp>
      <p:sp>
        <p:nvSpPr>
          <p:cNvPr id="282" name="Google Shape;282;p37"/>
          <p:cNvSpPr txBox="1"/>
          <p:nvPr/>
        </p:nvSpPr>
        <p:spPr>
          <a:xfrm>
            <a:off x="4132086" y="4140056"/>
            <a:ext cx="1344009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strike="noStrik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Lene</a:t>
            </a:r>
            <a:r>
              <a:rPr lang="en-GB" sz="15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Fischer</a:t>
            </a:r>
            <a:endParaRPr sz="15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7"/>
          <p:cNvSpPr txBox="1"/>
          <p:nvPr/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EF6C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8" name="Google Shape;288;p37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Other Contributors</a:t>
            </a:r>
            <a:endParaRPr dirty="0"/>
          </a:p>
        </p:txBody>
      </p:sp>
      <p:sp>
        <p:nvSpPr>
          <p:cNvPr id="290" name="Google Shape;290;p37"/>
          <p:cNvSpPr txBox="1"/>
          <p:nvPr/>
        </p:nvSpPr>
        <p:spPr>
          <a:xfrm>
            <a:off x="2109915" y="4132645"/>
            <a:ext cx="18147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rgbClr val="FFFFFF"/>
                </a:solidFill>
              </a:rPr>
              <a:t>Even </a:t>
            </a:r>
            <a:r>
              <a:rPr lang="en-GB" sz="1500" dirty="0" err="1">
                <a:solidFill>
                  <a:srgbClr val="FFFFFF"/>
                </a:solidFill>
              </a:rPr>
              <a:t>Roualt</a:t>
            </a:r>
            <a:endParaRPr sz="15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201;p29">
            <a:extLst>
              <a:ext uri="{FF2B5EF4-FFF2-40B4-BE49-F238E27FC236}">
                <a16:creationId xmlns:a16="http://schemas.microsoft.com/office/drawing/2014/main" id="{840EB7F6-6ECD-1D61-F887-16A33F5BFC2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055" y="782134"/>
            <a:ext cx="1124036" cy="1498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0;p29">
            <a:extLst>
              <a:ext uri="{FF2B5EF4-FFF2-40B4-BE49-F238E27FC236}">
                <a16:creationId xmlns:a16="http://schemas.microsoft.com/office/drawing/2014/main" id="{08CF2234-D3C6-FF65-7915-88D54E13960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6927" y="753794"/>
            <a:ext cx="1387500" cy="137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0F080B1-7BED-A808-98EC-ADC5CEA98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061" y="750265"/>
            <a:ext cx="1387501" cy="138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211;p30">
            <a:extLst>
              <a:ext uri="{FF2B5EF4-FFF2-40B4-BE49-F238E27FC236}">
                <a16:creationId xmlns:a16="http://schemas.microsoft.com/office/drawing/2014/main" id="{D28D20BE-9B71-BB30-1C2C-949CF7CC9A3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5011" y="637360"/>
            <a:ext cx="1387501" cy="160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7;p30">
            <a:extLst>
              <a:ext uri="{FF2B5EF4-FFF2-40B4-BE49-F238E27FC236}">
                <a16:creationId xmlns:a16="http://schemas.microsoft.com/office/drawing/2014/main" id="{1568BD4C-1ED8-0F8E-DEDB-C4E251421DC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537" y="2662897"/>
            <a:ext cx="1360257" cy="136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5;p30">
            <a:extLst>
              <a:ext uri="{FF2B5EF4-FFF2-40B4-BE49-F238E27FC236}">
                <a16:creationId xmlns:a16="http://schemas.microsoft.com/office/drawing/2014/main" id="{A49A3060-65AA-5C06-BE4E-526F54AC000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35303" y="2596610"/>
            <a:ext cx="1561275" cy="14505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0;p37">
            <a:extLst>
              <a:ext uri="{FF2B5EF4-FFF2-40B4-BE49-F238E27FC236}">
                <a16:creationId xmlns:a16="http://schemas.microsoft.com/office/drawing/2014/main" id="{3594E575-F41E-FABD-D76B-DE1B2F5C77C2}"/>
              </a:ext>
            </a:extLst>
          </p:cNvPr>
          <p:cNvSpPr txBox="1"/>
          <p:nvPr/>
        </p:nvSpPr>
        <p:spPr>
          <a:xfrm>
            <a:off x="5190312" y="2332242"/>
            <a:ext cx="21624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Alexander </a:t>
            </a:r>
            <a:r>
              <a:rPr lang="en-US" sz="1500" b="0" strike="noStrik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Bruy</a:t>
            </a:r>
            <a:endParaRPr sz="1500" dirty="0">
              <a:solidFill>
                <a:srgbClr val="FFFFFF"/>
              </a:solidFill>
            </a:endParaRPr>
          </a:p>
        </p:txBody>
      </p:sp>
      <p:pic>
        <p:nvPicPr>
          <p:cNvPr id="11" name="Google Shape;216;p30">
            <a:extLst>
              <a:ext uri="{FF2B5EF4-FFF2-40B4-BE49-F238E27FC236}">
                <a16:creationId xmlns:a16="http://schemas.microsoft.com/office/drawing/2014/main" id="{EE689162-1E7F-7B37-F06A-414563881DA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26148" y="987940"/>
            <a:ext cx="1149826" cy="114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25;p31">
            <a:extLst>
              <a:ext uri="{FF2B5EF4-FFF2-40B4-BE49-F238E27FC236}">
                <a16:creationId xmlns:a16="http://schemas.microsoft.com/office/drawing/2014/main" id="{702DEDCC-2E5B-B2D3-4D11-3337127B5810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32087" y="2689283"/>
            <a:ext cx="1344009" cy="134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7;p31">
            <a:extLst>
              <a:ext uri="{FF2B5EF4-FFF2-40B4-BE49-F238E27FC236}">
                <a16:creationId xmlns:a16="http://schemas.microsoft.com/office/drawing/2014/main" id="{3D1686A2-2F5D-C0FE-A112-EA1AC738FFD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34442" y="2746638"/>
            <a:ext cx="1240907" cy="132388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82;p37">
            <a:extLst>
              <a:ext uri="{FF2B5EF4-FFF2-40B4-BE49-F238E27FC236}">
                <a16:creationId xmlns:a16="http://schemas.microsoft.com/office/drawing/2014/main" id="{3606F6D2-786C-C031-C110-C404BC6975B6}"/>
              </a:ext>
            </a:extLst>
          </p:cNvPr>
          <p:cNvSpPr txBox="1"/>
          <p:nvPr/>
        </p:nvSpPr>
        <p:spPr>
          <a:xfrm>
            <a:off x="5352566" y="4236217"/>
            <a:ext cx="22404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Richar</a:t>
            </a:r>
            <a:r>
              <a:rPr lang="en-GB" sz="1500" dirty="0">
                <a:solidFill>
                  <a:srgbClr val="FFFFFF"/>
                </a:solidFill>
              </a:rPr>
              <a:t>d </a:t>
            </a:r>
            <a:r>
              <a:rPr lang="en-GB" sz="1500" dirty="0" err="1">
                <a:solidFill>
                  <a:srgbClr val="FFFFFF"/>
                </a:solidFill>
              </a:rPr>
              <a:t>Duivenvoorde</a:t>
            </a:r>
            <a:endParaRPr lang="en-GB" sz="1500" dirty="0">
              <a:solidFill>
                <a:srgbClr val="FFFFFF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230;p31">
            <a:extLst>
              <a:ext uri="{FF2B5EF4-FFF2-40B4-BE49-F238E27FC236}">
                <a16:creationId xmlns:a16="http://schemas.microsoft.com/office/drawing/2014/main" id="{FC6B021B-1DED-A43D-D1B2-0BD84925649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10561" y="2757034"/>
            <a:ext cx="1087477" cy="10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82;p37">
            <a:extLst>
              <a:ext uri="{FF2B5EF4-FFF2-40B4-BE49-F238E27FC236}">
                <a16:creationId xmlns:a16="http://schemas.microsoft.com/office/drawing/2014/main" id="{66F38155-5F4E-B5D9-719E-F95272C1CFB6}"/>
              </a:ext>
            </a:extLst>
          </p:cNvPr>
          <p:cNvSpPr txBox="1"/>
          <p:nvPr/>
        </p:nvSpPr>
        <p:spPr>
          <a:xfrm>
            <a:off x="7526148" y="4031210"/>
            <a:ext cx="1344009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Raymond </a:t>
            </a:r>
            <a:r>
              <a:rPr lang="en-GB" sz="1500" b="0" strike="noStrik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Nijssen</a:t>
            </a:r>
            <a:endParaRPr sz="15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725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QGIS developer meetings</a:t>
            </a:r>
            <a:endParaRPr/>
          </a:p>
        </p:txBody>
      </p:sp>
      <p:pic>
        <p:nvPicPr>
          <p:cNvPr id="305" name="Google Shape;305;p38"/>
          <p:cNvPicPr preferRelativeResize="0"/>
          <p:nvPr/>
        </p:nvPicPr>
        <p:blipFill rotWithShape="1">
          <a:blip r:embed="rId3">
            <a:alphaModFix/>
          </a:blip>
          <a:srcRect t="13283" r="3920" b="27993"/>
          <a:stretch/>
        </p:blipFill>
        <p:spPr>
          <a:xfrm>
            <a:off x="-1629075" y="991225"/>
            <a:ext cx="7733432" cy="397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8"/>
          <p:cNvPicPr preferRelativeResize="0"/>
          <p:nvPr/>
        </p:nvPicPr>
        <p:blipFill rotWithShape="1">
          <a:blip r:embed="rId4">
            <a:alphaModFix/>
          </a:blip>
          <a:srcRect b="1574"/>
          <a:stretch/>
        </p:blipFill>
        <p:spPr>
          <a:xfrm>
            <a:off x="5482815" y="991225"/>
            <a:ext cx="3661185" cy="39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9932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QGIS Contributor Meetings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&amp; Conferences</a:t>
            </a:r>
            <a:endParaRPr/>
          </a:p>
        </p:txBody>
      </p:sp>
      <p:pic>
        <p:nvPicPr>
          <p:cNvPr id="312" name="Google Shape;312;p39"/>
          <p:cNvPicPr preferRelativeResize="0"/>
          <p:nvPr/>
        </p:nvPicPr>
        <p:blipFill rotWithShape="1">
          <a:blip r:embed="rId3">
            <a:alphaModFix/>
          </a:blip>
          <a:srcRect t="8391"/>
          <a:stretch/>
        </p:blipFill>
        <p:spPr>
          <a:xfrm>
            <a:off x="406400" y="1317825"/>
            <a:ext cx="3814574" cy="2326000"/>
          </a:xfrm>
          <a:prstGeom prst="rect">
            <a:avLst/>
          </a:prstGeom>
          <a:noFill/>
          <a:ln>
            <a:noFill/>
          </a:ln>
          <a:effectLst>
            <a:outerShdw dist="101823" dir="2700000">
              <a:srgbClr val="808080"/>
            </a:outerShdw>
          </a:effectLst>
        </p:spPr>
      </p:pic>
      <p:pic>
        <p:nvPicPr>
          <p:cNvPr id="313" name="Google Shape;313;p39"/>
          <p:cNvPicPr preferRelativeResize="0"/>
          <p:nvPr/>
        </p:nvPicPr>
        <p:blipFill rotWithShape="1">
          <a:blip r:embed="rId4">
            <a:alphaModFix/>
          </a:blip>
          <a:srcRect t="14464"/>
          <a:stretch/>
        </p:blipFill>
        <p:spPr>
          <a:xfrm>
            <a:off x="1124575" y="3399000"/>
            <a:ext cx="4294603" cy="1829299"/>
          </a:xfrm>
          <a:prstGeom prst="rect">
            <a:avLst/>
          </a:prstGeom>
          <a:noFill/>
          <a:ln>
            <a:noFill/>
          </a:ln>
          <a:effectLst>
            <a:outerShdw dist="101823" dir="2700000">
              <a:srgbClr val="808080"/>
            </a:outerShdw>
          </a:effectLst>
        </p:spPr>
      </p:pic>
      <p:pic>
        <p:nvPicPr>
          <p:cNvPr id="314" name="Google Shape;31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4300" y="1317825"/>
            <a:ext cx="2955150" cy="1992500"/>
          </a:xfrm>
          <a:prstGeom prst="rect">
            <a:avLst/>
          </a:prstGeom>
          <a:noFill/>
          <a:ln>
            <a:noFill/>
          </a:ln>
          <a:effectLst>
            <a:outerShdw dist="101823" dir="2700000">
              <a:srgbClr val="808080"/>
            </a:outerShdw>
          </a:effectLst>
        </p:spPr>
      </p:pic>
      <p:pic>
        <p:nvPicPr>
          <p:cNvPr id="315" name="Google Shape;315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9216" y="2337375"/>
            <a:ext cx="2613526" cy="2806126"/>
          </a:xfrm>
          <a:prstGeom prst="rect">
            <a:avLst/>
          </a:prstGeom>
          <a:noFill/>
          <a:ln>
            <a:noFill/>
          </a:ln>
          <a:effectLst>
            <a:outerShdw dist="101823" dir="2700000">
              <a:srgbClr val="808080"/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0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Hosting a Contributor Meeting or Conference</a:t>
            </a:r>
            <a:endParaRPr/>
          </a:p>
        </p:txBody>
      </p:sp>
      <p:sp>
        <p:nvSpPr>
          <p:cNvPr id="321" name="Google Shape;321;p4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0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Responsibilities:</a:t>
            </a:r>
            <a:endParaRPr/>
          </a:p>
          <a:p>
            <a:pPr marL="457200" lvl="0" indent="-325755" algn="l" rtl="0">
              <a:spcBef>
                <a:spcPts val="160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Provide space, food and coffee for 40-50 developers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Venue should be relatively easy to reach from airports / train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Provide Wireless and enough power plugs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Organize dinner at an interesting local place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Find local event sponsors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Benefits:</a:t>
            </a:r>
            <a:endParaRPr/>
          </a:p>
          <a:p>
            <a:pPr marL="457200" lvl="0" indent="-325755" algn="l" rtl="0">
              <a:spcBef>
                <a:spcPts val="160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Support QGIS project and coordination work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Get most important core devs and community members in one room for networking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Pick the next release name of QGIS!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QGIS User Groups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27" name="Google Shape;327;p4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0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28" name="Google Shape;32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8" y="864825"/>
            <a:ext cx="3922803" cy="43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4488" y="864829"/>
            <a:ext cx="3922785" cy="287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4490" y="3677461"/>
            <a:ext cx="3922784" cy="1533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4329" y="1556277"/>
            <a:ext cx="3922784" cy="21211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2" name="Google Shape;332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9864" y="2967836"/>
            <a:ext cx="3922785" cy="183323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 rotWithShape="1">
          <a:blip r:embed="rId3">
            <a:alphaModFix/>
          </a:blip>
          <a:srcRect b="3716"/>
          <a:stretch/>
        </p:blipFill>
        <p:spPr>
          <a:xfrm>
            <a:off x="0" y="2987000"/>
            <a:ext cx="8374327" cy="19069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7400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QGIS History &amp; Key Events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cxnSp>
        <p:nvCxnSpPr>
          <p:cNvPr id="81" name="Google Shape;81;p17"/>
          <p:cNvCxnSpPr/>
          <p:nvPr/>
        </p:nvCxnSpPr>
        <p:spPr>
          <a:xfrm rot="10800000">
            <a:off x="2078014" y="3995909"/>
            <a:ext cx="0" cy="354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82;p17"/>
          <p:cNvSpPr txBox="1"/>
          <p:nvPr/>
        </p:nvSpPr>
        <p:spPr>
          <a:xfrm rot="-5400000">
            <a:off x="728855" y="2522121"/>
            <a:ext cx="27114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0000"/>
                </a:solidFill>
              </a:rPr>
              <a:t>OSGEO incubation, Introduction of PSC</a:t>
            </a:r>
            <a:endParaRPr sz="1000">
              <a:solidFill>
                <a:srgbClr val="FF0000"/>
              </a:solidFill>
            </a:endParaRPr>
          </a:p>
        </p:txBody>
      </p:sp>
      <p:cxnSp>
        <p:nvCxnSpPr>
          <p:cNvPr id="83" name="Google Shape;83;p17"/>
          <p:cNvCxnSpPr/>
          <p:nvPr/>
        </p:nvCxnSpPr>
        <p:spPr>
          <a:xfrm rot="10800000">
            <a:off x="2685641" y="3974935"/>
            <a:ext cx="0" cy="338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Google Shape;84;p17"/>
          <p:cNvSpPr txBox="1"/>
          <p:nvPr/>
        </p:nvSpPr>
        <p:spPr>
          <a:xfrm rot="-5400000">
            <a:off x="1830950" y="2995602"/>
            <a:ext cx="17232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0000"/>
                </a:solidFill>
              </a:rPr>
              <a:t>QGIS 1.0 (Kore)</a:t>
            </a:r>
            <a:endParaRPr sz="1000">
              <a:solidFill>
                <a:srgbClr val="FF0000"/>
              </a:solidFill>
            </a:endParaRPr>
          </a:p>
        </p:txBody>
      </p:sp>
      <p:cxnSp>
        <p:nvCxnSpPr>
          <p:cNvPr id="85" name="Google Shape;85;p17"/>
          <p:cNvCxnSpPr/>
          <p:nvPr/>
        </p:nvCxnSpPr>
        <p:spPr>
          <a:xfrm rot="10800000">
            <a:off x="4052700" y="3638201"/>
            <a:ext cx="0" cy="361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86;p17"/>
          <p:cNvSpPr txBox="1"/>
          <p:nvPr/>
        </p:nvSpPr>
        <p:spPr>
          <a:xfrm rot="-5400000">
            <a:off x="3361805" y="2822302"/>
            <a:ext cx="13956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0000"/>
                </a:solidFill>
              </a:rPr>
              <a:t>QGIS 2.0 (Dufour)</a:t>
            </a:r>
            <a:endParaRPr sz="1000">
              <a:solidFill>
                <a:srgbClr val="FF0000"/>
              </a:solidFill>
            </a:endParaRPr>
          </a:p>
        </p:txBody>
      </p:sp>
      <p:cxnSp>
        <p:nvCxnSpPr>
          <p:cNvPr id="87" name="Google Shape;87;p17"/>
          <p:cNvCxnSpPr/>
          <p:nvPr/>
        </p:nvCxnSpPr>
        <p:spPr>
          <a:xfrm rot="10800000">
            <a:off x="5034518" y="3527711"/>
            <a:ext cx="0" cy="320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Google Shape;88;p17"/>
          <p:cNvSpPr txBox="1"/>
          <p:nvPr/>
        </p:nvSpPr>
        <p:spPr>
          <a:xfrm rot="-5400000">
            <a:off x="3839133" y="2233902"/>
            <a:ext cx="2391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0000"/>
                </a:solidFill>
              </a:rPr>
              <a:t>QGIS.ORG Association founded</a:t>
            </a:r>
            <a:endParaRPr sz="1000">
              <a:solidFill>
                <a:srgbClr val="FF0000"/>
              </a:solidFill>
            </a:endParaRPr>
          </a:p>
        </p:txBody>
      </p:sp>
      <p:cxnSp>
        <p:nvCxnSpPr>
          <p:cNvPr id="89" name="Google Shape;89;p17"/>
          <p:cNvCxnSpPr/>
          <p:nvPr/>
        </p:nvCxnSpPr>
        <p:spPr>
          <a:xfrm rot="10800000">
            <a:off x="5769307" y="3214120"/>
            <a:ext cx="14100" cy="389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" name="Google Shape;90;p17"/>
          <p:cNvSpPr/>
          <p:nvPr/>
        </p:nvSpPr>
        <p:spPr>
          <a:xfrm>
            <a:off x="6285012" y="3000886"/>
            <a:ext cx="745200" cy="15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7"/>
          <p:cNvSpPr txBox="1"/>
          <p:nvPr/>
        </p:nvSpPr>
        <p:spPr>
          <a:xfrm rot="-5400000">
            <a:off x="5015477" y="2335252"/>
            <a:ext cx="15219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0000"/>
                </a:solidFill>
              </a:rPr>
              <a:t>QGIS 3.0</a:t>
            </a:r>
            <a:endParaRPr sz="1000">
              <a:solidFill>
                <a:srgbClr val="FF0000"/>
              </a:solidFill>
            </a:endParaRPr>
          </a:p>
        </p:txBody>
      </p:sp>
      <p:cxnSp>
        <p:nvCxnSpPr>
          <p:cNvPr id="92" name="Google Shape;92;p17"/>
          <p:cNvCxnSpPr/>
          <p:nvPr/>
        </p:nvCxnSpPr>
        <p:spPr>
          <a:xfrm rot="10800000">
            <a:off x="572511" y="3995685"/>
            <a:ext cx="13200" cy="41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" name="Google Shape;93;p17"/>
          <p:cNvSpPr txBox="1"/>
          <p:nvPr/>
        </p:nvSpPr>
        <p:spPr>
          <a:xfrm rot="-5400000">
            <a:off x="-275460" y="3023286"/>
            <a:ext cx="17091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0000"/>
                </a:solidFill>
              </a:rPr>
              <a:t>1st Windows release</a:t>
            </a:r>
            <a:endParaRPr sz="1000">
              <a:solidFill>
                <a:srgbClr val="FF0000"/>
              </a:solidFill>
            </a:endParaRPr>
          </a:p>
        </p:txBody>
      </p:sp>
      <p:cxnSp>
        <p:nvCxnSpPr>
          <p:cNvPr id="94" name="Google Shape;94;p17"/>
          <p:cNvCxnSpPr/>
          <p:nvPr/>
        </p:nvCxnSpPr>
        <p:spPr>
          <a:xfrm rot="10800000">
            <a:off x="3628536" y="3990079"/>
            <a:ext cx="0" cy="281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" name="Google Shape;95;p17"/>
          <p:cNvSpPr txBox="1"/>
          <p:nvPr/>
        </p:nvSpPr>
        <p:spPr>
          <a:xfrm rot="-5400000">
            <a:off x="2216850" y="2428624"/>
            <a:ext cx="28236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0000"/>
                </a:solidFill>
              </a:rPr>
              <a:t>1st QGIS user group founded in Switzerland</a:t>
            </a:r>
            <a:endParaRPr sz="1000">
              <a:solidFill>
                <a:srgbClr val="FF0000"/>
              </a:solidFill>
            </a:endParaRPr>
          </a:p>
        </p:txBody>
      </p:sp>
      <p:cxnSp>
        <p:nvCxnSpPr>
          <p:cNvPr id="96" name="Google Shape;96;p17"/>
          <p:cNvCxnSpPr/>
          <p:nvPr/>
        </p:nvCxnSpPr>
        <p:spPr>
          <a:xfrm rot="10800000">
            <a:off x="6013887" y="3479471"/>
            <a:ext cx="0" cy="312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97;p17"/>
          <p:cNvSpPr txBox="1"/>
          <p:nvPr/>
        </p:nvSpPr>
        <p:spPr>
          <a:xfrm rot="-5400000">
            <a:off x="5017580" y="2358451"/>
            <a:ext cx="20064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0000"/>
                </a:solidFill>
              </a:rPr>
              <a:t>QGIS 3.4 (first 3.x LT version)</a:t>
            </a:r>
            <a:endParaRPr sz="1000">
              <a:solidFill>
                <a:srgbClr val="FF0000"/>
              </a:solidFill>
            </a:endParaRPr>
          </a:p>
        </p:txBody>
      </p:sp>
      <p:cxnSp>
        <p:nvCxnSpPr>
          <p:cNvPr id="98" name="Google Shape;98;p17"/>
          <p:cNvCxnSpPr/>
          <p:nvPr/>
        </p:nvCxnSpPr>
        <p:spPr>
          <a:xfrm rot="10800000">
            <a:off x="6922288" y="3386641"/>
            <a:ext cx="0" cy="312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" name="Google Shape;99;p17"/>
          <p:cNvSpPr txBox="1"/>
          <p:nvPr/>
        </p:nvSpPr>
        <p:spPr>
          <a:xfrm rot="-5400000">
            <a:off x="6168235" y="2507862"/>
            <a:ext cx="15219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0000"/>
                </a:solidFill>
              </a:rPr>
              <a:t>QGIS 3.18</a:t>
            </a:r>
            <a:endParaRPr sz="1000">
              <a:solidFill>
                <a:srgbClr val="FF0000"/>
              </a:solidFill>
            </a:endParaRPr>
          </a:p>
        </p:txBody>
      </p:sp>
      <p:cxnSp>
        <p:nvCxnSpPr>
          <p:cNvPr id="100" name="Google Shape;100;p17"/>
          <p:cNvCxnSpPr/>
          <p:nvPr/>
        </p:nvCxnSpPr>
        <p:spPr>
          <a:xfrm rot="10800000">
            <a:off x="7784615" y="2998616"/>
            <a:ext cx="0" cy="312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101;p17"/>
          <p:cNvSpPr txBox="1"/>
          <p:nvPr/>
        </p:nvSpPr>
        <p:spPr>
          <a:xfrm rot="-5400000">
            <a:off x="6682865" y="1772123"/>
            <a:ext cx="22173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0000"/>
                </a:solidFill>
              </a:rPr>
              <a:t>1st flagship sustaining member</a:t>
            </a:r>
            <a:endParaRPr sz="1000">
              <a:solidFill>
                <a:srgbClr val="FF0000"/>
              </a:solidFill>
            </a:endParaRPr>
          </a:p>
        </p:txBody>
      </p:sp>
      <p:cxnSp>
        <p:nvCxnSpPr>
          <p:cNvPr id="102" name="Google Shape;102;p17"/>
          <p:cNvCxnSpPr/>
          <p:nvPr/>
        </p:nvCxnSpPr>
        <p:spPr>
          <a:xfrm rot="10800000">
            <a:off x="8151215" y="2843366"/>
            <a:ext cx="0" cy="312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7"/>
          <p:cNvSpPr txBox="1"/>
          <p:nvPr/>
        </p:nvSpPr>
        <p:spPr>
          <a:xfrm rot="-5400000">
            <a:off x="7049465" y="1616873"/>
            <a:ext cx="22173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0000"/>
                </a:solidFill>
              </a:rPr>
              <a:t>Website v3 launch</a:t>
            </a:r>
            <a:endParaRPr sz="1000">
              <a:solidFill>
                <a:srgbClr val="FF0000"/>
              </a:solidFill>
            </a:endParaRPr>
          </a:p>
        </p:txBody>
      </p:sp>
      <p:cxnSp>
        <p:nvCxnSpPr>
          <p:cNvPr id="104" name="Google Shape;104;p17"/>
          <p:cNvCxnSpPr/>
          <p:nvPr/>
        </p:nvCxnSpPr>
        <p:spPr>
          <a:xfrm rot="10800000">
            <a:off x="4769968" y="3663411"/>
            <a:ext cx="0" cy="320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7"/>
          <p:cNvSpPr txBox="1"/>
          <p:nvPr/>
        </p:nvSpPr>
        <p:spPr>
          <a:xfrm rot="-5400000">
            <a:off x="3574583" y="2369602"/>
            <a:ext cx="2391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0000"/>
                </a:solidFill>
              </a:rPr>
              <a:t>1st QGIS User Conference in Nødebo</a:t>
            </a:r>
            <a:endParaRPr sz="1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2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QGIS User Groups: Local Ambassadors</a:t>
            </a:r>
            <a:endParaRPr/>
          </a:p>
        </p:txBody>
      </p:sp>
      <p:sp>
        <p:nvSpPr>
          <p:cNvPr id="338" name="Google Shape;338;p4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5758687" cy="3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-GB" dirty="0"/>
              <a:t>Local representation of QGIS.ORG in your country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Organize user meetings and workshops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Collect case studies and best practice examples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Local networking and know-how exchange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Inform their members on “what’s going on at QGIS.ORG worldwide”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Share know-how and tips &amp; tricks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Organize crowdfunding to cater to the needs of their members (or contribute globally)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Help sponsor QGIS.ORG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4702C7-EFBA-502A-42FC-2008C26DE2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21" y="1266325"/>
            <a:ext cx="2697079" cy="359610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3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Challenges of QGIS as a Project</a:t>
            </a:r>
            <a:endParaRPr/>
          </a:p>
        </p:txBody>
      </p:sp>
      <p:sp>
        <p:nvSpPr>
          <p:cNvPr id="344" name="Google Shape;344;p4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0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QGIS is developed “bottom up” – driven by users demands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QGIS devs run their own businesses / are employed by FOSS companies </a:t>
            </a:r>
            <a:endParaRPr sz="11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GB">
                <a:solidFill>
                  <a:schemeClr val="lt1"/>
                </a:solidFill>
              </a:rPr>
              <a:t>Grass roots project decision making is … complicated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QGIS.ORG funds are quite limited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Documentation (manual, API, Python cookbook)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Very limited marketing resources</a:t>
            </a:r>
            <a:endParaRPr>
              <a:solidFill>
                <a:schemeClr val="lt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QGIS.ORG only recently started building a full time support team </a:t>
            </a:r>
            <a:endParaRPr>
              <a:solidFill>
                <a:schemeClr val="lt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Bug fixing &amp; QA (see next slide)</a:t>
            </a:r>
            <a:endParaRPr/>
          </a:p>
        </p:txBody>
      </p:sp>
      <p:pic>
        <p:nvPicPr>
          <p:cNvPr id="345" name="Google Shape;34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39850" y="-1806950"/>
            <a:ext cx="2830774" cy="283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4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Quality Assurance	</a:t>
            </a:r>
            <a:endParaRPr/>
          </a:p>
        </p:txBody>
      </p:sp>
      <p:sp>
        <p:nvSpPr>
          <p:cNvPr id="351" name="Google Shape;351;p4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6138900" cy="3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marR="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Char char="●"/>
            </a:pPr>
            <a:r>
              <a:rPr lang="en-GB"/>
              <a:t>Unit tests required for core classes</a:t>
            </a:r>
            <a:endParaRPr/>
          </a:p>
          <a:p>
            <a:pPr marL="914400" marR="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Also ask your dev to include unit tests in quotes</a:t>
            </a:r>
            <a:endParaRPr/>
          </a:p>
          <a:p>
            <a:pPr marL="457200" marR="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All changes are first made with git pull requests</a:t>
            </a:r>
            <a:endParaRPr/>
          </a:p>
          <a:p>
            <a:pPr marL="457200" marR="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Test suite for Processing</a:t>
            </a:r>
            <a:endParaRPr/>
          </a:p>
          <a:p>
            <a:pPr marL="457200" marR="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Automated code scans against race conditions (Coverity)</a:t>
            </a:r>
            <a:endParaRPr/>
          </a:p>
          <a:p>
            <a:pPr marL="457200" marR="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Continuous integration</a:t>
            </a:r>
            <a:endParaRPr/>
          </a:p>
          <a:p>
            <a:pPr marL="914400" marR="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See green checkmark or red cross at Github</a:t>
            </a:r>
            <a:endParaRPr/>
          </a:p>
          <a:p>
            <a:pPr marL="457200" marR="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QEP (QGIS enhancement proposals): </a:t>
            </a:r>
            <a:endParaRPr/>
          </a:p>
          <a:p>
            <a:pPr marL="914400" marR="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Proposals for larger changes with discussions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GB" u="sng">
                <a:hlinkClick r:id="rId3"/>
              </a:rPr>
              <a:t>https://github.com/qgis/QGIS-Enhancement-Proposals/issues</a:t>
            </a:r>
            <a:r>
              <a:rPr lang="en-GB"/>
              <a:t> </a:t>
            </a:r>
            <a:endParaRPr/>
          </a:p>
          <a:p>
            <a:pPr marL="457200" marR="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New QGIS devs</a:t>
            </a:r>
            <a:endParaRPr/>
          </a:p>
          <a:p>
            <a:pPr marL="914400" marR="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Are mentored - Peer code reviews from core devs</a:t>
            </a:r>
            <a:endParaRPr/>
          </a:p>
          <a:p>
            <a:pPr marL="914400" marR="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Devs need to agree to guidelines, esp. when they become core contributors</a:t>
            </a:r>
            <a:endParaRPr/>
          </a:p>
        </p:txBody>
      </p:sp>
      <p:pic>
        <p:nvPicPr>
          <p:cNvPr id="352" name="Google Shape;35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550" y="1385200"/>
            <a:ext cx="4404174" cy="2994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5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How to Get Your Bugs Fixed 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&amp; Features Implemented </a:t>
            </a:r>
            <a:endParaRPr sz="2800"/>
          </a:p>
        </p:txBody>
      </p:sp>
      <p:sp>
        <p:nvSpPr>
          <p:cNvPr id="358" name="Google Shape;358;p45"/>
          <p:cNvSpPr txBox="1">
            <a:spLocks noGrp="1"/>
          </p:cNvSpPr>
          <p:nvPr>
            <p:ph type="body" idx="1"/>
          </p:nvPr>
        </p:nvSpPr>
        <p:spPr>
          <a:xfrm>
            <a:off x="311700" y="1190125"/>
            <a:ext cx="8520600" cy="3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-GB" sz="1600"/>
              <a:t>Report your bug or feature request at </a:t>
            </a:r>
            <a:r>
              <a:rPr lang="en-GB" sz="1600" u="sng">
                <a:hlinkClick r:id="rId3"/>
              </a:rPr>
              <a:t>https://github.com/qgis/qgis/issues</a:t>
            </a:r>
            <a:r>
              <a:rPr lang="en-GB" sz="1600"/>
              <a:t> </a:t>
            </a:r>
            <a:endParaRPr sz="12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Don’t sit and wait, but either</a:t>
            </a:r>
            <a:endParaRPr sz="1600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Fix the issue yourself</a:t>
            </a:r>
            <a:endParaRPr sz="1200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Sponsor a developer to do the fix</a:t>
            </a:r>
            <a:endParaRPr sz="1200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Sponsor / donate to QGIS.ORG → we do bug-fix rounds before every release</a:t>
            </a:r>
            <a:endParaRPr sz="1200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If you can’t sponsor, help to start a crowdfunding initiative</a:t>
            </a:r>
            <a:endParaRPr sz="120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If your business relies on QGIS, consider to place a support contract with a core QGIS developer - either at a fixed monthly price or by buying a package with support hours</a:t>
            </a:r>
            <a:endParaRPr sz="1600"/>
          </a:p>
        </p:txBody>
      </p:sp>
      <p:sp>
        <p:nvSpPr>
          <p:cNvPr id="359" name="Google Shape;359;p45"/>
          <p:cNvSpPr txBox="1"/>
          <p:nvPr/>
        </p:nvSpPr>
        <p:spPr>
          <a:xfrm>
            <a:off x="1179900" y="4177150"/>
            <a:ext cx="7704600" cy="5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0E64A"/>
                </a:solidFill>
              </a:rPr>
              <a:t>See also: </a:t>
            </a:r>
            <a:r>
              <a:rPr lang="en-GB" u="sng">
                <a:solidFill>
                  <a:srgbClr val="F0E64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https://nyalldawson.net/2016/08/how-to-effectively-get-things-changed-in-qgis/</a:t>
            </a:r>
            <a:r>
              <a:rPr lang="en-GB">
                <a:solidFill>
                  <a:srgbClr val="F0E64A"/>
                </a:solidFill>
              </a:rPr>
              <a:t> and </a:t>
            </a:r>
            <a:r>
              <a:rPr lang="en-GB" u="sng">
                <a:solidFill>
                  <a:srgbClr val="F0E64A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http://nyalldawson.net/2016/08/how-to-effectively-get-things-changed-in-qgis-a-follow-up/</a:t>
            </a:r>
            <a:r>
              <a:rPr lang="en-GB">
                <a:solidFill>
                  <a:srgbClr val="F0E64A"/>
                </a:solidFill>
              </a:rPr>
              <a:t> </a:t>
            </a:r>
            <a:endParaRPr>
              <a:solidFill>
                <a:srgbClr val="F0E64A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6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Commercial Support</a:t>
            </a:r>
            <a:endParaRPr/>
          </a:p>
        </p:txBody>
      </p:sp>
      <p:sp>
        <p:nvSpPr>
          <p:cNvPr id="365" name="Google Shape;365;p4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0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Directly with companies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New features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Always include tests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Ideally account for an external review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Bug fixes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Training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Support contracts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...</a:t>
            </a:r>
            <a:endParaRPr/>
          </a:p>
        </p:txBody>
      </p:sp>
      <p:sp>
        <p:nvSpPr>
          <p:cNvPr id="366" name="Google Shape;366;p46"/>
          <p:cNvSpPr txBox="1"/>
          <p:nvPr/>
        </p:nvSpPr>
        <p:spPr>
          <a:xfrm>
            <a:off x="3836100" y="4247125"/>
            <a:ext cx="489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rgbClr val="F0E64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https://qgis.org/resources/support/commercial-support/</a:t>
            </a:r>
            <a:r>
              <a:rPr lang="en-GB">
                <a:solidFill>
                  <a:srgbClr val="F0E64A"/>
                </a:solidFill>
              </a:rPr>
              <a:t> </a:t>
            </a:r>
            <a:endParaRPr>
              <a:solidFill>
                <a:srgbClr val="F0E64A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latin typeface="Corbel" panose="020B0503020204020204" pitchFamily="34" charset="0"/>
              </a:rPr>
              <a:t>Support - QGIS Mailing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>
                <a:hlinkClick r:id="rId2"/>
              </a:rPr>
              <a:t>https://www.qgis.org/en/site/getinvolved/mailinglists.html</a:t>
            </a:r>
            <a:endParaRPr lang="en-US" dirty="0"/>
          </a:p>
          <a:p>
            <a:r>
              <a:rPr lang="en-US" b="1" dirty="0"/>
              <a:t>User</a:t>
            </a:r>
          </a:p>
          <a:p>
            <a:r>
              <a:rPr lang="en-US" dirty="0"/>
              <a:t>Developer</a:t>
            </a:r>
          </a:p>
          <a:p>
            <a:r>
              <a:rPr lang="en-US" dirty="0"/>
              <a:t>Community Team</a:t>
            </a:r>
          </a:p>
          <a:p>
            <a:r>
              <a:rPr lang="en-US" dirty="0"/>
              <a:t>PSC</a:t>
            </a:r>
          </a:p>
          <a:p>
            <a:r>
              <a:rPr lang="en-US" dirty="0"/>
              <a:t>QGIS Web Client 2</a:t>
            </a:r>
          </a:p>
        </p:txBody>
      </p:sp>
    </p:spTree>
    <p:extLst>
      <p:ext uri="{BB962C8B-B14F-4D97-AF65-F5344CB8AC3E}">
        <p14:creationId xmlns:p14="http://schemas.microsoft.com/office/powerpoint/2010/main" val="3768398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3031-EDDA-C25E-E7AF-0E234ABD4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QGIS Open Days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A282A-AB76-4F41-9CA2-C6036635D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66325"/>
            <a:ext cx="4188738" cy="3052500"/>
          </a:xfrm>
        </p:spPr>
        <p:txBody>
          <a:bodyPr/>
          <a:lstStyle/>
          <a:p>
            <a:pPr marL="114297" indent="0">
              <a:buNone/>
            </a:pPr>
            <a:r>
              <a:rPr lang="en-US" sz="2400" dirty="0"/>
              <a:t>Last Friday of Every Month</a:t>
            </a:r>
          </a:p>
          <a:p>
            <a:pPr marL="114297" indent="0">
              <a:buNone/>
            </a:pPr>
            <a:endParaRPr lang="en-US" dirty="0"/>
          </a:p>
          <a:p>
            <a:pPr marL="114297" indent="0">
              <a:buNone/>
            </a:pPr>
            <a:endParaRPr lang="en-US" dirty="0"/>
          </a:p>
          <a:p>
            <a:pPr marL="114297" indent="0">
              <a:buNone/>
            </a:pPr>
            <a:r>
              <a:rPr lang="en-US" dirty="0"/>
              <a:t>YouTube Playlist</a:t>
            </a:r>
          </a:p>
          <a:p>
            <a:pPr marL="114297" indent="0">
              <a:buNone/>
            </a:pPr>
            <a:r>
              <a:rPr lang="en-US" dirty="0">
                <a:hlinkClick r:id="rId2"/>
              </a:rPr>
              <a:t>https://www.youtube.com/playlist?list=PLi1f0_iZ5PCHlqkzW_Fc9k35lTSHpJ3Ya</a:t>
            </a:r>
            <a:r>
              <a:rPr lang="en-US" dirty="0"/>
              <a:t> </a:t>
            </a:r>
            <a:endParaRPr lang="en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4434CE-88A0-05B1-02E6-489C25759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321" y="1438199"/>
            <a:ext cx="3774979" cy="25325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980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7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Follow QGIS</a:t>
            </a:r>
            <a:endParaRPr/>
          </a:p>
        </p:txBody>
      </p:sp>
      <p:sp>
        <p:nvSpPr>
          <p:cNvPr id="372" name="Google Shape;372;p4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On Mastodon: </a:t>
            </a:r>
            <a:r>
              <a:rPr lang="en-GB" u="sng" dirty="0">
                <a:solidFill>
                  <a:schemeClr val="hlink"/>
                </a:solidFill>
                <a:hlinkClick r:id="rId3"/>
              </a:rPr>
              <a:t>fosstodon.org/@qgis</a:t>
            </a:r>
            <a:r>
              <a:rPr lang="en-GB" dirty="0"/>
              <a:t> 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On </a:t>
            </a:r>
            <a:r>
              <a:rPr lang="en-GB" dirty="0" err="1"/>
              <a:t>Github</a:t>
            </a:r>
            <a:r>
              <a:rPr lang="en-GB" dirty="0"/>
              <a:t>: </a:t>
            </a:r>
            <a:r>
              <a:rPr lang="en-GB" u="sng" dirty="0">
                <a:solidFill>
                  <a:schemeClr val="hlink"/>
                </a:solidFill>
                <a:hlinkClick r:id="rId4"/>
              </a:rPr>
              <a:t>github.com/</a:t>
            </a:r>
            <a:r>
              <a:rPr lang="en-GB" u="sng" dirty="0" err="1">
                <a:solidFill>
                  <a:schemeClr val="hlink"/>
                </a:solidFill>
                <a:hlinkClick r:id="rId4"/>
              </a:rPr>
              <a:t>qgis</a:t>
            </a:r>
            <a:r>
              <a:rPr lang="en-GB" dirty="0"/>
              <a:t> </a:t>
            </a:r>
          </a:p>
          <a:p>
            <a:r>
              <a:rPr lang="en-GB" dirty="0"/>
              <a:t>Telegram Channel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https://t.me/joinchat/Aq2V5RPoxYYhXqUPoxRWPQ</a:t>
            </a:r>
            <a:endParaRPr lang="en-US" dirty="0"/>
          </a:p>
          <a:p>
            <a:r>
              <a:rPr lang="en-US" dirty="0"/>
              <a:t>Facebook – QGIS Group: </a:t>
            </a:r>
            <a:r>
              <a:rPr lang="en-US" dirty="0">
                <a:hlinkClick r:id="rId6"/>
              </a:rPr>
              <a:t>https://www.facebook.com/QGIS-298112000235096/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accent1"/>
                </a:solidFill>
              </a:rPr>
              <a:t>→ or better be a part of QGIS!</a:t>
            </a:r>
            <a:endParaRPr sz="2400" b="1" dirty="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b="1" dirty="0">
                <a:solidFill>
                  <a:schemeClr val="accent1"/>
                </a:solidFill>
              </a:rPr>
              <a:t>What will you contribute?</a:t>
            </a:r>
            <a:endParaRPr sz="24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8"/>
          <p:cNvPicPr preferRelativeResize="0"/>
          <p:nvPr/>
        </p:nvPicPr>
        <p:blipFill rotWithShape="1">
          <a:blip r:embed="rId3">
            <a:alphaModFix/>
          </a:blip>
          <a:srcRect t="5555" b="7774"/>
          <a:stretch/>
        </p:blipFill>
        <p:spPr>
          <a:xfrm>
            <a:off x="711500" y="900600"/>
            <a:ext cx="7721000" cy="3973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9893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Search volume on Google </a:t>
            </a:r>
            <a:r>
              <a:rPr lang="en-GB" sz="2400"/>
              <a:t>(worldwide)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112" name="Google Shape;112;p18"/>
          <p:cNvSpPr txBox="1"/>
          <p:nvPr/>
        </p:nvSpPr>
        <p:spPr>
          <a:xfrm>
            <a:off x="2096025" y="4966500"/>
            <a:ext cx="51069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u="sng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https://trends.google.com/</a:t>
            </a:r>
            <a:r>
              <a:rPr lang="en-GB" sz="700">
                <a:solidFill>
                  <a:srgbClr val="FFFFFF"/>
                </a:solidFill>
              </a:rPr>
              <a:t> (09.04.2024)</a:t>
            </a:r>
            <a:endParaRPr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9"/>
          <p:cNvPicPr preferRelativeResize="0"/>
          <p:nvPr/>
        </p:nvPicPr>
        <p:blipFill rotWithShape="1">
          <a:blip r:embed="rId3">
            <a:alphaModFix/>
          </a:blip>
          <a:srcRect t="6302" b="7483"/>
          <a:stretch/>
        </p:blipFill>
        <p:spPr>
          <a:xfrm>
            <a:off x="711500" y="925100"/>
            <a:ext cx="7721000" cy="3939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9023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Search volume on Google </a:t>
            </a:r>
            <a:r>
              <a:rPr lang="en-GB" sz="2400"/>
              <a:t>(Germany)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</p:txBody>
      </p:sp>
      <p:sp>
        <p:nvSpPr>
          <p:cNvPr id="119" name="Google Shape;119;p19"/>
          <p:cNvSpPr txBox="1"/>
          <p:nvPr/>
        </p:nvSpPr>
        <p:spPr>
          <a:xfrm>
            <a:off x="2096025" y="4966500"/>
            <a:ext cx="51069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u="sng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https://trends.google.com/</a:t>
            </a:r>
            <a:r>
              <a:rPr lang="en-GB" sz="700">
                <a:solidFill>
                  <a:srgbClr val="FFFFFF"/>
                </a:solidFill>
              </a:rPr>
              <a:t> (09.04.2024)</a:t>
            </a:r>
            <a:endParaRPr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2"/>
          <p:cNvPicPr preferRelativeResize="0"/>
          <p:nvPr/>
        </p:nvPicPr>
        <p:blipFill rotWithShape="1">
          <a:blip r:embed="rId3">
            <a:alphaModFix/>
          </a:blip>
          <a:srcRect b="2458"/>
          <a:stretch/>
        </p:blipFill>
        <p:spPr>
          <a:xfrm>
            <a:off x="3227725" y="1820225"/>
            <a:ext cx="5667502" cy="31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7400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QGIS User Statistics</a:t>
            </a:r>
            <a:br>
              <a:rPr lang="en-GB"/>
            </a:br>
            <a:endParaRPr sz="2400"/>
          </a:p>
        </p:txBody>
      </p:sp>
      <p:pic>
        <p:nvPicPr>
          <p:cNvPr id="141" name="Google Shape;141;p22"/>
          <p:cNvPicPr preferRelativeResize="0"/>
          <p:nvPr/>
        </p:nvPicPr>
        <p:blipFill rotWithShape="1">
          <a:blip r:embed="rId4">
            <a:alphaModFix/>
          </a:blip>
          <a:srcRect t="35325"/>
          <a:stretch/>
        </p:blipFill>
        <p:spPr>
          <a:xfrm>
            <a:off x="291525" y="1058925"/>
            <a:ext cx="8421299" cy="12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3122150" y="3857075"/>
            <a:ext cx="47784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950" y="2032325"/>
            <a:ext cx="2453950" cy="28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2096025" y="4966500"/>
            <a:ext cx="51069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u="sng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https://analytics.qgis.org</a:t>
            </a:r>
            <a:r>
              <a:rPr lang="en-GB" sz="700">
                <a:solidFill>
                  <a:srgbClr val="FFFFFF"/>
                </a:solidFill>
              </a:rPr>
              <a:t> (09.04.2024)</a:t>
            </a:r>
            <a:endParaRPr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QGIS Ecosystem</a:t>
            </a:r>
            <a:endParaRPr/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5875" y="1426800"/>
            <a:ext cx="1909901" cy="6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475" y="1426800"/>
            <a:ext cx="6315625" cy="29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/>
          <p:nvPr/>
        </p:nvSpPr>
        <p:spPr>
          <a:xfrm>
            <a:off x="1748450" y="2348625"/>
            <a:ext cx="3594600" cy="241500"/>
          </a:xfrm>
          <a:prstGeom prst="rect">
            <a:avLst/>
          </a:prstGeom>
          <a:solidFill>
            <a:srgbClr val="CFE7F5"/>
          </a:solidFill>
          <a:ln w="9525" cap="flat" cmpd="sng">
            <a:solidFill>
              <a:srgbClr val="CFE7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Processing Analysis Framework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23"/>
          <p:cNvSpPr/>
          <p:nvPr/>
        </p:nvSpPr>
        <p:spPr>
          <a:xfrm>
            <a:off x="1787988" y="3675350"/>
            <a:ext cx="3594600" cy="241500"/>
          </a:xfrm>
          <a:prstGeom prst="rect">
            <a:avLst/>
          </a:prstGeom>
          <a:solidFill>
            <a:srgbClr val="CFE7F5"/>
          </a:solidFill>
          <a:ln w="9525" cap="flat" cmpd="sng">
            <a:solidFill>
              <a:srgbClr val="CFE7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QT Framework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23"/>
          <p:cNvSpPr/>
          <p:nvPr/>
        </p:nvSpPr>
        <p:spPr>
          <a:xfrm>
            <a:off x="1748450" y="2807250"/>
            <a:ext cx="1063500" cy="6510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rgbClr val="FFCC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23"/>
          <p:cNvSpPr/>
          <p:nvPr/>
        </p:nvSpPr>
        <p:spPr>
          <a:xfrm>
            <a:off x="4316606" y="2807238"/>
            <a:ext cx="1063500" cy="6510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rgbClr val="FFCC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OTB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23"/>
          <p:cNvSpPr/>
          <p:nvPr/>
        </p:nvSpPr>
        <p:spPr>
          <a:xfrm>
            <a:off x="5617228" y="2807238"/>
            <a:ext cx="1063500" cy="6510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rgbClr val="FFCC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Open Sans"/>
                <a:ea typeface="Open Sans"/>
                <a:cs typeface="Open Sans"/>
                <a:sym typeface="Open Sans"/>
              </a:rPr>
              <a:t>PCRaster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" name="Google Shape;157;p23"/>
          <p:cNvSpPr/>
          <p:nvPr/>
        </p:nvSpPr>
        <p:spPr>
          <a:xfrm>
            <a:off x="4240575" y="4086350"/>
            <a:ext cx="1142100" cy="241500"/>
          </a:xfrm>
          <a:prstGeom prst="rect">
            <a:avLst/>
          </a:prstGeom>
          <a:solidFill>
            <a:srgbClr val="CFE7F5"/>
          </a:solidFill>
          <a:ln w="9525" cap="flat" cmpd="sng">
            <a:solidFill>
              <a:srgbClr val="CFE7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DB Drivers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" name="Google Shape;158;p23"/>
          <p:cNvSpPr/>
          <p:nvPr/>
        </p:nvSpPr>
        <p:spPr>
          <a:xfrm>
            <a:off x="5084550" y="1937650"/>
            <a:ext cx="1596300" cy="241500"/>
          </a:xfrm>
          <a:prstGeom prst="rect">
            <a:avLst/>
          </a:prstGeom>
          <a:solidFill>
            <a:srgbClr val="CFE7F5"/>
          </a:solidFill>
          <a:ln w="9525" cap="flat" cmpd="sng">
            <a:solidFill>
              <a:srgbClr val="CFE7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Open Sans"/>
                <a:ea typeface="Open Sans"/>
                <a:cs typeface="Open Sans"/>
                <a:sym typeface="Open Sans"/>
              </a:rPr>
              <a:t>QWC, G3W, Lizmap, QGIS WASM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" name="Google Shape;159;p23"/>
          <p:cNvSpPr/>
          <p:nvPr/>
        </p:nvSpPr>
        <p:spPr>
          <a:xfrm flipH="1">
            <a:off x="3450381" y="1794776"/>
            <a:ext cx="1436100" cy="241500"/>
          </a:xfrm>
          <a:prstGeom prst="rect">
            <a:avLst/>
          </a:prstGeom>
          <a:solidFill>
            <a:srgbClr val="CFE7F5"/>
          </a:solidFill>
          <a:ln w="9525" cap="flat" cmpd="sng">
            <a:solidFill>
              <a:srgbClr val="CFE7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Open Sans"/>
                <a:ea typeface="Open Sans"/>
                <a:cs typeface="Open Sans"/>
                <a:sym typeface="Open Sans"/>
              </a:rPr>
              <a:t>Mergin</a:t>
            </a:r>
            <a:r>
              <a:rPr lang="en-GB" dirty="0">
                <a:latin typeface="Open Sans"/>
                <a:ea typeface="Open Sans"/>
                <a:cs typeface="Open Sans"/>
                <a:sym typeface="Open Sans"/>
              </a:rPr>
              <a:t> Maps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1" y="0"/>
            <a:ext cx="913131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42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E7913"/>
                </a:solidFill>
              </a:rPr>
              <a:t>So what makes QGIS a success?</a:t>
            </a:r>
            <a:endParaRPr>
              <a:solidFill>
                <a:srgbClr val="EE7913"/>
              </a:solidFill>
            </a:endParaRPr>
          </a:p>
        </p:txBody>
      </p:sp>
      <p:sp>
        <p:nvSpPr>
          <p:cNvPr id="166" name="Google Shape;166;p2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6699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FFFFFF"/>
                </a:solidFill>
              </a:rPr>
              <a:t>It’s the people!</a:t>
            </a:r>
            <a:endParaRPr sz="36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FFFFFF"/>
                </a:solidFill>
              </a:rPr>
              <a:t>It’s you as a user and</a:t>
            </a:r>
            <a:br>
              <a:rPr lang="en-GB" sz="3600" b="1">
                <a:solidFill>
                  <a:srgbClr val="FFFFFF"/>
                </a:solidFill>
              </a:rPr>
            </a:br>
            <a:r>
              <a:rPr lang="en-GB" sz="3600" b="1">
                <a:solidFill>
                  <a:srgbClr val="FFFFFF"/>
                </a:solidFill>
              </a:rPr>
              <a:t>you as a contributor!</a:t>
            </a:r>
            <a:endParaRPr sz="36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3600" b="1">
                <a:solidFill>
                  <a:srgbClr val="FFFFFF"/>
                </a:solidFill>
              </a:rPr>
              <a:t>… and it’s the Internet and collaboration tools that we can use.</a:t>
            </a:r>
            <a:endParaRPr sz="36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>
            <a:spLocks noGrp="1"/>
          </p:cNvSpPr>
          <p:nvPr>
            <p:ph type="title"/>
          </p:nvPr>
        </p:nvSpPr>
        <p:spPr>
          <a:xfrm>
            <a:off x="311700" y="155325"/>
            <a:ext cx="7887600" cy="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 what are these people contributing?</a:t>
            </a:r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47322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Testing &amp; submitting bug reports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Documenting, creating training materials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Translating QGIS, incl. documentation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Developing new features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Fixing bugs &amp; issues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Maintaining the IT infrastructure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Maintaining Github </a:t>
            </a:r>
            <a:r>
              <a:rPr lang="en-GB" sz="1500">
                <a:solidFill>
                  <a:schemeClr val="lt1"/>
                </a:solidFill>
              </a:rPr>
              <a:t>issues &amp;</a:t>
            </a:r>
            <a:r>
              <a:rPr lang="en-GB" sz="1500"/>
              <a:t> PR queue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Reviewing developer contributions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Maintaining CI (Continuous Integration)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Releasing QGIS &amp; packaging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Teaching QGIS, creating courses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Reviewing training material and certificates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Sharing resources like styles, symbols 3D modes, processing models</a:t>
            </a:r>
            <a:endParaRPr sz="15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/>
          </a:p>
        </p:txBody>
      </p:sp>
      <p:sp>
        <p:nvSpPr>
          <p:cNvPr id="173" name="Google Shape;173;p25"/>
          <p:cNvSpPr txBox="1"/>
          <p:nvPr/>
        </p:nvSpPr>
        <p:spPr>
          <a:xfrm>
            <a:off x="6271075" y="4791350"/>
            <a:ext cx="46365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Writing plugins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Managing plugin submissions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Donating &amp; memberships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Accounting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Membership management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Running user groups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Organizing local events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Organizing dev meetings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Helping other users on 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Social media &amp; PR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Hosting QGIS Open Days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Tutoring new contributors for all of the above tasks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QGIS2024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1714</Words>
  <Application>Microsoft Office PowerPoint</Application>
  <PresentationFormat>On-screen Show (16:9)</PresentationFormat>
  <Paragraphs>273</Paragraphs>
  <Slides>37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Open Sans</vt:lpstr>
      <vt:lpstr>Montserrat</vt:lpstr>
      <vt:lpstr>PT Sans Narrow</vt:lpstr>
      <vt:lpstr>Arial</vt:lpstr>
      <vt:lpstr>Corbel</vt:lpstr>
      <vt:lpstr>QGIS2024</vt:lpstr>
      <vt:lpstr>Behind the scenes of QGIS.ORG</vt:lpstr>
      <vt:lpstr>QGIS started 2002 as a Postgis viewer and today it is ...</vt:lpstr>
      <vt:lpstr>QGIS History &amp; Key Events  </vt:lpstr>
      <vt:lpstr>Search volume on Google (worldwide) </vt:lpstr>
      <vt:lpstr>Search volume on Google (Germany) </vt:lpstr>
      <vt:lpstr>QGIS User Statistics </vt:lpstr>
      <vt:lpstr>QGIS Ecosystem</vt:lpstr>
      <vt:lpstr>So what makes QGIS a success?</vt:lpstr>
      <vt:lpstr>So what are these people contributing?</vt:lpstr>
      <vt:lpstr>Budget – Income</vt:lpstr>
      <vt:lpstr>Budget – Expenses</vt:lpstr>
      <vt:lpstr>Budget</vt:lpstr>
      <vt:lpstr>Sustain us</vt:lpstr>
      <vt:lpstr>Sustain us</vt:lpstr>
      <vt:lpstr>New Website</vt:lpstr>
      <vt:lpstr>Certification</vt:lpstr>
      <vt:lpstr>PowerPoint Presentation</vt:lpstr>
      <vt:lpstr>Infrastructure Management</vt:lpstr>
      <vt:lpstr>Infrastructure Management</vt:lpstr>
      <vt:lpstr>QGIS Release Management</vt:lpstr>
      <vt:lpstr>Visual Changelogs</vt:lpstr>
      <vt:lpstr>QGIS Organization</vt:lpstr>
      <vt:lpstr>Voting members</vt:lpstr>
      <vt:lpstr>PSC &amp; Honorary PSC Members</vt:lpstr>
      <vt:lpstr>Other Contributors</vt:lpstr>
      <vt:lpstr>QGIS developer meetings</vt:lpstr>
      <vt:lpstr>QGIS Contributor Meetings  &amp; Conferences</vt:lpstr>
      <vt:lpstr>Hosting a Contributor Meeting or Conference</vt:lpstr>
      <vt:lpstr>QGIS User Groups</vt:lpstr>
      <vt:lpstr>QGIS User Groups: Local Ambassadors</vt:lpstr>
      <vt:lpstr>Challenges of QGIS as a Project</vt:lpstr>
      <vt:lpstr>Quality Assurance </vt:lpstr>
      <vt:lpstr>How to Get Your Bugs Fixed  &amp; Features Implemented </vt:lpstr>
      <vt:lpstr>Commercial Support</vt:lpstr>
      <vt:lpstr>Support - QGIS Mailing Lists</vt:lpstr>
      <vt:lpstr>QGIS Open Days</vt:lpstr>
      <vt:lpstr>Follow QGIS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Johannes van der Kwast</cp:lastModifiedBy>
  <cp:revision>1</cp:revision>
  <dcterms:modified xsi:type="dcterms:W3CDTF">2024-10-04T10:00:55Z</dcterms:modified>
</cp:coreProperties>
</file>